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73" r:id="rId2"/>
    <p:sldId id="276" r:id="rId3"/>
    <p:sldId id="275" r:id="rId4"/>
    <p:sldId id="263" r:id="rId5"/>
    <p:sldId id="264" r:id="rId6"/>
    <p:sldId id="267" r:id="rId7"/>
    <p:sldId id="268" r:id="rId8"/>
    <p:sldId id="269" r:id="rId9"/>
    <p:sldId id="270" r:id="rId10"/>
    <p:sldId id="271" r:id="rId11"/>
    <p:sldId id="265" r:id="rId12"/>
    <p:sldId id="277" r:id="rId13"/>
    <p:sldId id="26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jpeg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651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223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939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875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839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640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586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03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08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91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3353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644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49330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782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055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3478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310F4-744E-4211-A0EE-C7FAABF363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471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0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image" Target="../media/image7.wmf"/><Relationship Id="rId18" Type="http://schemas.openxmlformats.org/officeDocument/2006/relationships/oleObject" Target="../embeddings/oleObject7.bin"/><Relationship Id="rId3" Type="http://schemas.openxmlformats.org/officeDocument/2006/relationships/oleObject" Target="../embeddings/oleObject1.bin"/><Relationship Id="rId21" Type="http://schemas.openxmlformats.org/officeDocument/2006/relationships/image" Target="../media/image11.wmf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8.jpeg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9.wmf"/><Relationship Id="rId20" Type="http://schemas.openxmlformats.org/officeDocument/2006/relationships/oleObject" Target="../embeddings/oleObject8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6.bin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10.wmf"/><Relationship Id="rId4" Type="http://schemas.openxmlformats.org/officeDocument/2006/relationships/image" Target="../media/image1.wmf"/><Relationship Id="rId9" Type="http://schemas.openxmlformats.org/officeDocument/2006/relationships/image" Target="../media/image3.jpeg"/><Relationship Id="rId1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 </a:t>
            </a:r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 </a:t>
            </a:r>
            <a:r>
              <a:rPr lang="ru-RU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окружности</a:t>
            </a:r>
            <a:br>
              <a:rPr lang="ru-RU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класс.</a:t>
            </a:r>
            <a: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 lnSpcReduction="10000"/>
          </a:bodyPr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предмета </a:t>
            </a:r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УМК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учебника Геометрия 7-7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классс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Л.С.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Атанасян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автор, Москва «Просвещение» 2013 год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обучения (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базовый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Учитель: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инкоренко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адежда Анатольевна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МБОУ «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Краснощековская</a:t>
            </a:r>
            <a:r>
              <a:rPr lang="ru-RU" sz="2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ООШ»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444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Цель 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09599" y="2136339"/>
            <a:ext cx="6248401" cy="4154984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1.Закрепление  знаний  и  умений 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учащихся 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по  темам: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«Вписанные  и  описанные  многоугольники. 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      </a:t>
            </a:r>
          </a:p>
          <a:p>
            <a:pPr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Правильные  многоугольники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.  Длина 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окружности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Площадь 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круга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».</a:t>
            </a:r>
          </a:p>
          <a:p>
            <a:pPr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2. Выработать   навыки  работы  с 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различными  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видами  заданий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>
              <a:spcAft>
                <a:spcPts val="0"/>
              </a:spcAft>
            </a:pP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548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311150" y="301625"/>
            <a:ext cx="8375650" cy="11160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dirty="0" smtClean="0"/>
              <a:t>Какие величины можно вычислить по следующим формулам:</a:t>
            </a:r>
          </a:p>
        </p:txBody>
      </p:sp>
      <p:graphicFrame>
        <p:nvGraphicFramePr>
          <p:cNvPr id="3077" name="Object 5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323850" y="2133600"/>
          <a:ext cx="1150938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Формула" r:id="rId3" imgW="291960" imgH="177480" progId="Equation.3">
                  <p:embed/>
                </p:oleObj>
              </mc:Choice>
              <mc:Fallback>
                <p:oleObj name="Формула" r:id="rId3" imgW="2919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133600"/>
                        <a:ext cx="1150938" cy="700088"/>
                      </a:xfrm>
                      <a:prstGeom prst="rect">
                        <a:avLst/>
                      </a:prstGeom>
                      <a:solidFill>
                        <a:srgbClr val="CCFF66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0" name="Object 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916238" y="1773238"/>
          <a:ext cx="2303462" cy="1382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Формула" r:id="rId5" imgW="698400" imgH="419040" progId="Equation.3">
                  <p:embed/>
                </p:oleObj>
              </mc:Choice>
              <mc:Fallback>
                <p:oleObj name="Формула" r:id="rId5" imgW="6984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1773238"/>
                        <a:ext cx="2303462" cy="1382712"/>
                      </a:xfrm>
                      <a:prstGeom prst="rect">
                        <a:avLst/>
                      </a:prstGeom>
                      <a:solidFill>
                        <a:srgbClr val="CCFF66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2" name="Object 10" descr="Пробка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6372225" y="1844675"/>
          <a:ext cx="2160588" cy="121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" name="Формула" r:id="rId7" imgW="698400" imgH="393480" progId="Equation.3">
                  <p:embed/>
                </p:oleObj>
              </mc:Choice>
              <mc:Fallback>
                <p:oleObj name="Формула" r:id="rId7" imgW="698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25" y="1844675"/>
                        <a:ext cx="2160588" cy="1217613"/>
                      </a:xfrm>
                      <a:prstGeom prst="rect">
                        <a:avLst/>
                      </a:prstGeom>
                      <a:blipFill dpi="0" rotWithShape="0">
                        <a:blip r:embed="rId9"/>
                        <a:srcRect/>
                        <a:tile tx="0" ty="0" sx="100000" sy="100000" flip="none" algn="tl"/>
                      </a:blip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4" name="Object 12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3563938" y="3860800"/>
          <a:ext cx="1104900" cy="90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3" name="Формула" r:id="rId10" imgW="215640" imgH="177480" progId="Equation.3">
                  <p:embed/>
                </p:oleObj>
              </mc:Choice>
              <mc:Fallback>
                <p:oleObj name="Формула" r:id="rId10" imgW="215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3860800"/>
                        <a:ext cx="1104900" cy="909638"/>
                      </a:xfrm>
                      <a:prstGeom prst="rect">
                        <a:avLst/>
                      </a:prstGeom>
                      <a:solidFill>
                        <a:srgbClr val="FF99FF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9" name="Object 7" descr="Папирус"/>
          <p:cNvGraphicFramePr>
            <a:graphicFrameLocks noChangeAspect="1"/>
          </p:cNvGraphicFramePr>
          <p:nvPr/>
        </p:nvGraphicFramePr>
        <p:xfrm>
          <a:off x="899592" y="3429000"/>
          <a:ext cx="1655762" cy="155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4" name="Формула" r:id="rId12" imgW="419040" imgH="393480" progId="Equation.3">
                  <p:embed/>
                </p:oleObj>
              </mc:Choice>
              <mc:Fallback>
                <p:oleObj name="Формула" r:id="rId12" imgW="4190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3429000"/>
                        <a:ext cx="1655762" cy="1554162"/>
                      </a:xfrm>
                      <a:prstGeom prst="rect">
                        <a:avLst/>
                      </a:prstGeom>
                      <a:blipFill dpi="0" rotWithShape="0">
                        <a:blip r:embed="rId14"/>
                        <a:srcRect/>
                        <a:tile tx="0" ty="0" sx="100000" sy="100000" flip="none" algn="tl"/>
                      </a:blip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6" name="Object 14" descr="Джинсовая ткань"/>
          <p:cNvGraphicFramePr>
            <a:graphicFrameLocks noChangeAspect="1"/>
          </p:cNvGraphicFramePr>
          <p:nvPr/>
        </p:nvGraphicFramePr>
        <p:xfrm>
          <a:off x="6156176" y="3645024"/>
          <a:ext cx="2305050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name="Формула" r:id="rId15" imgW="749160" imgH="419040" progId="Equation.3">
                  <p:embed/>
                </p:oleObj>
              </mc:Choice>
              <mc:Fallback>
                <p:oleObj name="Формула" r:id="rId15" imgW="7491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176" y="3645024"/>
                        <a:ext cx="2305050" cy="1289050"/>
                      </a:xfrm>
                      <a:prstGeom prst="rect">
                        <a:avLst/>
                      </a:prstGeom>
                      <a:blipFill dpi="0" rotWithShape="0">
                        <a:blip r:embed="rId17"/>
                        <a:srcRect/>
                        <a:tile tx="0" ty="0" sx="100000" sy="100000" flip="none" algn="tl"/>
                      </a:blip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9" name="Object 17" descr="Пробка"/>
          <p:cNvGraphicFramePr>
            <a:graphicFrameLocks noChangeAspect="1"/>
          </p:cNvGraphicFramePr>
          <p:nvPr/>
        </p:nvGraphicFramePr>
        <p:xfrm>
          <a:off x="1763688" y="5373216"/>
          <a:ext cx="1295400" cy="98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Формула" r:id="rId18" imgW="266400" imgH="203040" progId="Equation.3">
                  <p:embed/>
                </p:oleObj>
              </mc:Choice>
              <mc:Fallback>
                <p:oleObj name="Формула" r:id="rId18" imgW="266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5373216"/>
                        <a:ext cx="1295400" cy="985837"/>
                      </a:xfrm>
                      <a:prstGeom prst="rect">
                        <a:avLst/>
                      </a:prstGeom>
                      <a:blipFill dpi="0" rotWithShape="0">
                        <a:blip r:embed="rId9"/>
                        <a:srcRect/>
                        <a:tile tx="0" ty="0" sx="100000" sy="100000" flip="none" algn="tl"/>
                      </a:blip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0" name="Object 18"/>
          <p:cNvGraphicFramePr>
            <a:graphicFrameLocks noChangeAspect="1"/>
          </p:cNvGraphicFramePr>
          <p:nvPr/>
        </p:nvGraphicFramePr>
        <p:xfrm>
          <a:off x="5220072" y="5085184"/>
          <a:ext cx="1079500" cy="148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7" name="Формула" r:id="rId20" imgW="304560" imgH="419040" progId="Equation.3">
                  <p:embed/>
                </p:oleObj>
              </mc:Choice>
              <mc:Fallback>
                <p:oleObj name="Формула" r:id="rId20" imgW="3045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5085184"/>
                        <a:ext cx="1079500" cy="148431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299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5400" b="1" dirty="0" smtClean="0">
                <a:solidFill>
                  <a:srgbClr val="C00000"/>
                </a:solidFill>
              </a:rPr>
              <a:t>Решите устно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3267075" cy="4525963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874713" y="1720850"/>
            <a:ext cx="2836862" cy="2757488"/>
          </a:xfrm>
          <a:prstGeom prst="ellipse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1614488" y="2419350"/>
            <a:ext cx="1331912" cy="12763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4021138" y="1882775"/>
            <a:ext cx="484028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3200" dirty="0" smtClean="0"/>
              <a:t>   Найдите </a:t>
            </a:r>
            <a:r>
              <a:rPr lang="ru-RU" sz="3200" dirty="0"/>
              <a:t>площадь </a:t>
            </a:r>
            <a:r>
              <a:rPr lang="ru-RU" sz="3200" dirty="0" smtClean="0"/>
              <a:t>кольца , если </a:t>
            </a:r>
            <a:r>
              <a:rPr lang="ru-RU" sz="3200" dirty="0"/>
              <a:t>радиус большей окружности </a:t>
            </a:r>
          </a:p>
          <a:p>
            <a:pPr marL="342900" indent="-342900"/>
            <a:r>
              <a:rPr lang="ru-RU" sz="3200" dirty="0" smtClean="0"/>
              <a:t>    равен </a:t>
            </a:r>
            <a:r>
              <a:rPr lang="ru-RU" sz="3200" dirty="0"/>
              <a:t>7</a:t>
            </a:r>
            <a:r>
              <a:rPr lang="ru-RU" sz="3200" dirty="0" smtClean="0"/>
              <a:t>дм</a:t>
            </a:r>
            <a:r>
              <a:rPr lang="ru-RU" sz="3200" dirty="0"/>
              <a:t>, а радиус меньшей равен </a:t>
            </a:r>
            <a:r>
              <a:rPr lang="ru-RU" sz="3200" dirty="0" smtClean="0"/>
              <a:t>6дм</a:t>
            </a:r>
            <a:r>
              <a:rPr lang="ru-RU" sz="3200" dirty="0"/>
              <a:t>.</a:t>
            </a:r>
          </a:p>
          <a:p>
            <a:pPr marL="342900" indent="-342900"/>
            <a:endParaRPr lang="ru-RU" sz="3200" b="1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5400" b="1" dirty="0" smtClean="0"/>
              <a:t>Решение: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621088" y="1652588"/>
            <a:ext cx="5522912" cy="4473575"/>
          </a:xfrm>
        </p:spPr>
        <p:txBody>
          <a:bodyPr/>
          <a:lstStyle/>
          <a:p>
            <a:pPr eaLnBrk="1" hangingPunct="1"/>
            <a:r>
              <a:rPr lang="en-US" sz="4000" dirty="0" smtClean="0"/>
              <a:t>S</a:t>
            </a:r>
            <a:r>
              <a:rPr lang="ru-RU" sz="4000" baseline="-25000" dirty="0" smtClean="0"/>
              <a:t>кол.</a:t>
            </a:r>
            <a:r>
              <a:rPr lang="ru-RU" sz="4000" dirty="0" smtClean="0"/>
              <a:t> = </a:t>
            </a:r>
            <a:r>
              <a:rPr lang="en-US" sz="4000" dirty="0" smtClean="0"/>
              <a:t>S</a:t>
            </a:r>
            <a:r>
              <a:rPr lang="ru-RU" sz="4000" baseline="-25000" dirty="0" smtClean="0"/>
              <a:t>б. </a:t>
            </a:r>
            <a:r>
              <a:rPr lang="ru-RU" sz="4000" baseline="-25000" dirty="0" err="1" smtClean="0"/>
              <a:t>кр</a:t>
            </a:r>
            <a:r>
              <a:rPr lang="ru-RU" sz="4000" baseline="-25000" dirty="0" smtClean="0"/>
              <a:t>.</a:t>
            </a:r>
            <a:r>
              <a:rPr lang="ru-RU" sz="4000" dirty="0" smtClean="0"/>
              <a:t> – </a:t>
            </a:r>
            <a:r>
              <a:rPr lang="en-US" sz="4000" dirty="0" smtClean="0"/>
              <a:t>S</a:t>
            </a:r>
            <a:r>
              <a:rPr lang="ru-RU" sz="4000" baseline="-25000" dirty="0" smtClean="0"/>
              <a:t>м. </a:t>
            </a:r>
            <a:r>
              <a:rPr lang="ru-RU" sz="4000" baseline="-25000" dirty="0" err="1" smtClean="0"/>
              <a:t>кр</a:t>
            </a:r>
            <a:r>
              <a:rPr lang="ru-RU" sz="4000" baseline="-25000" dirty="0" smtClean="0"/>
              <a:t>.</a:t>
            </a:r>
            <a:r>
              <a:rPr lang="ru-RU" sz="4000" dirty="0" smtClean="0"/>
              <a:t> </a:t>
            </a:r>
          </a:p>
          <a:p>
            <a:pPr eaLnBrk="1" hangingPunct="1"/>
            <a:endParaRPr lang="ru-RU" sz="4000" b="1" dirty="0" smtClean="0">
              <a:solidFill>
                <a:srgbClr val="663300"/>
              </a:solidFill>
            </a:endParaRPr>
          </a:p>
          <a:p>
            <a:pPr eaLnBrk="1" hangingPunct="1"/>
            <a:r>
              <a:rPr lang="ru-RU" sz="4000" b="1" dirty="0" smtClean="0"/>
              <a:t> </a:t>
            </a:r>
            <a:r>
              <a:rPr lang="ru-RU" sz="4000" dirty="0" smtClean="0"/>
              <a:t>49</a:t>
            </a:r>
            <a:r>
              <a:rPr lang="ru-RU" sz="4000" dirty="0" smtClean="0">
                <a:sym typeface="Symbol" pitchFamily="18" charset="2"/>
              </a:rPr>
              <a:t></a:t>
            </a:r>
            <a:r>
              <a:rPr lang="ru-RU" sz="4000" dirty="0" smtClean="0"/>
              <a:t> -36 </a:t>
            </a:r>
            <a:r>
              <a:rPr lang="ru-RU" sz="4000" dirty="0" smtClean="0">
                <a:sym typeface="Symbol" pitchFamily="18" charset="2"/>
              </a:rPr>
              <a:t></a:t>
            </a:r>
            <a:r>
              <a:rPr lang="ru-RU" sz="4000" dirty="0" smtClean="0"/>
              <a:t> = 13</a:t>
            </a:r>
            <a:r>
              <a:rPr lang="ru-RU" sz="4000" dirty="0" smtClean="0">
                <a:sym typeface="Symbol" pitchFamily="18" charset="2"/>
              </a:rPr>
              <a:t></a:t>
            </a:r>
            <a:r>
              <a:rPr lang="ru-RU" sz="4000" dirty="0" smtClean="0"/>
              <a:t> (дм</a:t>
            </a:r>
            <a:r>
              <a:rPr lang="ru-RU" sz="4000" baseline="30000" dirty="0" smtClean="0"/>
              <a:t>2</a:t>
            </a:r>
            <a:r>
              <a:rPr lang="ru-RU" sz="4000" dirty="0" smtClean="0"/>
              <a:t>)</a:t>
            </a:r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874713" y="1720850"/>
            <a:ext cx="2836862" cy="2757488"/>
          </a:xfrm>
          <a:prstGeom prst="ellipse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1722438" y="2462213"/>
            <a:ext cx="1143000" cy="1177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731168"/>
          </a:xfrm>
        </p:spPr>
        <p:txBody>
          <a:bodyPr/>
          <a:lstStyle/>
          <a:p>
            <a:pPr algn="ctr"/>
            <a:r>
              <a:rPr lang="ru-RU" dirty="0" smtClean="0"/>
              <a:t>Тест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1700808"/>
            <a:ext cx="6347714" cy="4340555"/>
          </a:xfrm>
          <a:solidFill>
            <a:srgbClr val="92D050"/>
          </a:solidFill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Чему  равна  дуга  окружности  (в градусах),  стягиваемая  стороной  правильного  треугольника?</a:t>
            </a:r>
          </a:p>
          <a:p>
            <a:pPr marL="0" indent="0">
              <a:buNone/>
            </a:pP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60</a:t>
            </a:r>
            <a:r>
              <a:rPr lang="ru-RU" sz="56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Б) 120</a:t>
            </a:r>
            <a:r>
              <a:rPr lang="ru-RU" sz="56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 В) не  знаю. </a:t>
            </a:r>
          </a:p>
          <a:p>
            <a:pPr marL="0" indent="0">
              <a:buNone/>
            </a:pP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Сколько  сторон  имеет  правильный  многоугольник,  у  которого  сумма  всех  углов  равна  540</a:t>
            </a:r>
            <a:r>
              <a:rPr lang="ru-RU" sz="56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5;    Б) 6;   В) не  знаю.</a:t>
            </a:r>
          </a:p>
          <a:p>
            <a:pPr marL="0" indent="0">
              <a:buNone/>
            </a:pP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Чему  равна  длина  окружности,  если  ее  диаметр  равен  50 см?</a:t>
            </a:r>
          </a:p>
          <a:p>
            <a:pPr marL="0" indent="0">
              <a:buNone/>
            </a:pP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А) 50 п см;   Б)25 п см;   В) не  знаю.</a:t>
            </a:r>
          </a:p>
          <a:p>
            <a:pPr marL="0" indent="0">
              <a:buNone/>
            </a:pP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Из  круга,  радиус  которого  равен  20 см,  вырезан  сектор.  Дуга  сектора  равна  90</a:t>
            </a:r>
            <a:r>
              <a:rPr lang="ru-RU" sz="56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Чему  равна  площадь  оставшейся  части  круга?</a:t>
            </a:r>
          </a:p>
          <a:p>
            <a:pPr marL="0" indent="0">
              <a:buNone/>
            </a:pP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А) 100 п см</a:t>
            </a:r>
            <a:r>
              <a:rPr lang="ru-RU" sz="56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;   Б) 300 п см</a:t>
            </a:r>
            <a:r>
              <a:rPr lang="ru-RU" sz="56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;   В) не  знаю.</a:t>
            </a:r>
          </a:p>
          <a:p>
            <a:pPr marL="0" indent="0">
              <a:buNone/>
            </a:pP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9689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САМОСТОЯТЕЛЬНАЯ РАБОТА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а)Чему </a:t>
            </a:r>
            <a:r>
              <a:rPr lang="ru-RU" dirty="0"/>
              <a:t>равен внешний угол правильного 18-угольника?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/>
              <a:t>б) Сторона правильного четырехугольника, описанного около окружности, равна 2. Найдите сторону правильного треугольника, описанного около этой же окружности.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737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Задача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1.Лесничие.«О Тунгусском метеорите, 1908 г.»           </a:t>
            </a:r>
            <a:r>
              <a:rPr lang="ru-RU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опалённой площади тайги от взрыва Тунгусского метеорита равен примерно 38 км. Какая площадь тайги пострадала от метеорита? Сколько 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потребуется саженцев для посадки, если на 1 км</a:t>
            </a:r>
            <a:r>
              <a:rPr lang="ru-RU" sz="24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высаживается       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863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Задача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Экологи.«Авария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промышленном объекте».  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одном химическом заводе произошла авария ёмкости с хлором. Хлор в безветренную погоду стелется по земле, занимая участок поверхности в форме круга. Радиус заражённой зоны 250 м. Найдите площадь зараженной зоны в га и длину веревки для ограждения.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6623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Задача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Зрачок человеческого глаза в зависимости от степени яркости света изменяется в размере от 2 мм до  6 мм. Во сколько раз площадь расширенного зрачка больше площади суженного?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0850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 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>
                <a:solidFill>
                  <a:schemeClr val="accent2"/>
                </a:solidFill>
              </a:rPr>
              <a:t>Р</a:t>
            </a:r>
            <a:r>
              <a:rPr lang="ru-RU" sz="2800" dirty="0" smtClean="0">
                <a:solidFill>
                  <a:schemeClr val="accent2"/>
                </a:solidFill>
              </a:rPr>
              <a:t>ефлексия </a:t>
            </a:r>
            <a:endParaRPr lang="ru-RU" sz="2800" dirty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 </a:t>
            </a:r>
            <a:r>
              <a:rPr lang="ru-RU" sz="2800" dirty="0"/>
              <a:t>Каждому из вас выдан солнечный лучик. На лучике напишите, на чем в теме вы хотели бы остановиться еще раз и прикрепите свой лучик к солнышку. Точно так же, как Солнце обнимает всю Землю, так и наше солнышко поможет нам повторить весь материал к этой теме.</a:t>
            </a:r>
          </a:p>
          <a:p>
            <a:pPr lvl="0"/>
            <a:endParaRPr lang="ru-RU" sz="2800" dirty="0" smtClean="0"/>
          </a:p>
          <a:p>
            <a:pPr lvl="0"/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Подобрать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к изученной теме практического содержания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3331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№1124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Творческое задание( по группам) составить презентацию по данной теме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94</TotalTime>
  <Words>268</Words>
  <Application>Microsoft Office PowerPoint</Application>
  <PresentationFormat>Экран (4:3)</PresentationFormat>
  <Paragraphs>64</Paragraphs>
  <Slides>13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Symbol</vt:lpstr>
      <vt:lpstr>Times New Roman</vt:lpstr>
      <vt:lpstr>Trebuchet MS</vt:lpstr>
      <vt:lpstr>Wingdings 3</vt:lpstr>
      <vt:lpstr>Грань</vt:lpstr>
      <vt:lpstr>Формула</vt:lpstr>
      <vt:lpstr>Тема урока Длина  окружности                     9 класс. </vt:lpstr>
      <vt:lpstr>Цель урока</vt:lpstr>
      <vt:lpstr>Какие величины можно вычислить по следующим формулам:</vt:lpstr>
      <vt:lpstr>Решите устно</vt:lpstr>
      <vt:lpstr>Решение:</vt:lpstr>
      <vt:lpstr>Тест</vt:lpstr>
      <vt:lpstr>САМОСТОЯТЕЛЬНАЯ РАБОТА</vt:lpstr>
      <vt:lpstr>Задача 1</vt:lpstr>
      <vt:lpstr>Задача 2</vt:lpstr>
      <vt:lpstr>Задача 3</vt:lpstr>
      <vt:lpstr>  Рефлексия </vt:lpstr>
      <vt:lpstr>Домашнее задание</vt:lpstr>
      <vt:lpstr>Домашнее задание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Какие величины можно вычислить по следующим формулам:</dc:title>
  <dc:creator>Пользователь</dc:creator>
  <cp:lastModifiedBy>Оксана</cp:lastModifiedBy>
  <cp:revision>21</cp:revision>
  <dcterms:created xsi:type="dcterms:W3CDTF">2012-01-28T15:08:23Z</dcterms:created>
  <dcterms:modified xsi:type="dcterms:W3CDTF">2016-09-30T06:52:13Z</dcterms:modified>
</cp:coreProperties>
</file>